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7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2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9BEB-3E41-48F2-A67E-88733F2CB39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55469" y="681644"/>
            <a:ext cx="798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PISNO DELJENJE Z DVOMESTNIM ŠTEVILOM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014152" y="1606004"/>
            <a:ext cx="105571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ZAŽENI NA CEL ZASLON, UPORABI IKONO                 V SPODNJEM </a:t>
            </a:r>
          </a:p>
          <a:p>
            <a:endParaRPr lang="sl-SI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DESNEM KOTU  IN PUSTI, DA SE VSEBINA SAMA PREDVAJA.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sz="2400" b="1" dirty="0" smtClean="0">
                <a:solidFill>
                  <a:schemeClr val="accent6">
                    <a:lumMod val="50000"/>
                  </a:schemeClr>
                </a:solidFill>
              </a:rPr>
              <a:t>VEČKRAT POZORNO POGLEJ. 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40" y="1680819"/>
            <a:ext cx="1081116" cy="733614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711738" y="6309360"/>
            <a:ext cx="174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Nevenka </a:t>
            </a:r>
            <a:r>
              <a:rPr lang="sl-SI" sz="1400" dirty="0"/>
              <a:t>T</a:t>
            </a:r>
            <a:r>
              <a:rPr lang="sl-SI" sz="1400" dirty="0" smtClean="0"/>
              <a:t>renta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065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54"/>
    </mc:Choice>
    <mc:Fallback>
      <p:transition spd="slow" advTm="152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63184"/>
              </p:ext>
            </p:extLst>
          </p:nvPr>
        </p:nvGraphicFramePr>
        <p:xfrm>
          <a:off x="6043353" y="1463042"/>
          <a:ext cx="5976850" cy="5170517"/>
        </p:xfrm>
        <a:graphic>
          <a:graphicData uri="http://schemas.openxmlformats.org/drawingml/2006/table">
            <a:tbl>
              <a:tblPr firstRow="1" firstCol="1" bandRow="1"/>
              <a:tblGrid>
                <a:gridCol w="543350">
                  <a:extLst>
                    <a:ext uri="{9D8B030D-6E8A-4147-A177-3AD203B41FA5}">
                      <a16:colId xmlns:a16="http://schemas.microsoft.com/office/drawing/2014/main" val="1236497804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17166912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2631163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851038350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948272579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003597606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1408983402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927945879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2351408174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4222736082"/>
                    </a:ext>
                  </a:extLst>
                </a:gridCol>
                <a:gridCol w="543350">
                  <a:extLst>
                    <a:ext uri="{9D8B030D-6E8A-4147-A177-3AD203B41FA5}">
                      <a16:colId xmlns:a16="http://schemas.microsoft.com/office/drawing/2014/main" val="3454193667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0485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6035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664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76411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2193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992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4684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2215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236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13952"/>
                  </a:ext>
                </a:extLst>
              </a:tr>
              <a:tr h="54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6437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64524" y="166255"/>
            <a:ext cx="59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PISNO DELIMO Z DVOMESTNIMI ŠTEVILI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36912" y="1676250"/>
            <a:ext cx="4056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 začetku si lahko pomagaš s tabelo</a:t>
            </a:r>
            <a:endParaRPr lang="en-US" sz="2000" dirty="0"/>
          </a:p>
        </p:txBody>
      </p:sp>
      <p:sp>
        <p:nvSpPr>
          <p:cNvPr id="15" name="Desna puščica 14"/>
          <p:cNvSpPr/>
          <p:nvPr/>
        </p:nvSpPr>
        <p:spPr>
          <a:xfrm>
            <a:off x="4463934" y="1789021"/>
            <a:ext cx="1271847" cy="17456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avokotnik 15"/>
          <p:cNvSpPr/>
          <p:nvPr/>
        </p:nvSpPr>
        <p:spPr>
          <a:xfrm>
            <a:off x="609138" y="539712"/>
            <a:ext cx="106130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Pomagajmo si z večkratniki števil. Npr. pri številu 30 so to 30, 60, 90, 120, 150, 180, 210, 240, 270 in 300. </a:t>
            </a:r>
            <a:r>
              <a:rPr lang="sl-SI" sz="2400" dirty="0" smtClean="0"/>
              <a:t>(Pomagamo </a:t>
            </a:r>
            <a:r>
              <a:rPr lang="sl-SI" sz="2400" dirty="0"/>
              <a:t>si s poštevanko in dodamo ničlo.)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2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775"/>
    </mc:Choice>
    <mc:Fallback>
      <p:transition spd="slow" advTm="35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3158835" y="1812174"/>
            <a:ext cx="3092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84  : 50 =</a:t>
            </a:r>
            <a:endParaRPr lang="en-US" sz="6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084915" y="1812174"/>
            <a:ext cx="665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1</a:t>
            </a:r>
            <a:endParaRPr lang="en-US" sz="6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636816" y="2477191"/>
            <a:ext cx="656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0</a:t>
            </a:r>
            <a:endParaRPr lang="en-US" sz="60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158835" y="2477191"/>
            <a:ext cx="540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5</a:t>
            </a:r>
            <a:endParaRPr lang="en-US" sz="60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645127" y="338327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4</a:t>
            </a:r>
            <a:endParaRPr lang="en-US" sz="6000" dirty="0"/>
          </a:p>
        </p:txBody>
      </p:sp>
      <p:cxnSp>
        <p:nvCxnSpPr>
          <p:cNvPr id="11" name="Raven povezovalnik 10"/>
          <p:cNvCxnSpPr/>
          <p:nvPr/>
        </p:nvCxnSpPr>
        <p:spPr>
          <a:xfrm>
            <a:off x="3063238" y="3383280"/>
            <a:ext cx="173736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896983" y="2985022"/>
            <a:ext cx="257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3179616" y="336475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3</a:t>
            </a:r>
            <a:endParaRPr lang="en-US" sz="60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26523" y="3622696"/>
            <a:ext cx="108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ost.</a:t>
            </a:r>
            <a:endParaRPr lang="en-US" sz="4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3699163" y="1359852"/>
            <a:ext cx="311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50 gre v </a:t>
            </a:r>
            <a:r>
              <a:rPr lang="sl-SI" dirty="0" smtClean="0"/>
              <a:t>84… </a:t>
            </a:r>
            <a:r>
              <a:rPr lang="sl-SI" dirty="0" smtClean="0"/>
              <a:t>1 x, zapišem 1 v </a:t>
            </a:r>
            <a:r>
              <a:rPr lang="sl-SI" dirty="0" smtClean="0"/>
              <a:t>rezultat.</a:t>
            </a:r>
            <a:endParaRPr lang="en-US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821379" y="2827837"/>
            <a:ext cx="461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Računamo v obratno pot </a:t>
            </a:r>
            <a:r>
              <a:rPr lang="sl-SI" dirty="0" smtClean="0"/>
              <a:t>1 x 0 </a:t>
            </a:r>
            <a:r>
              <a:rPr lang="sl-SI" dirty="0" smtClean="0"/>
              <a:t>= 0 in zapišemo 0  pod 4, </a:t>
            </a:r>
            <a:r>
              <a:rPr lang="sl-SI" dirty="0" smtClean="0"/>
              <a:t>1 x 5 </a:t>
            </a:r>
            <a:r>
              <a:rPr lang="sl-SI" dirty="0" smtClean="0"/>
              <a:t>=5 in zapišemo 5 pod </a:t>
            </a:r>
            <a:r>
              <a:rPr lang="sl-SI" dirty="0" smtClean="0"/>
              <a:t>8.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19543" y="3106446"/>
            <a:ext cx="3117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potegnemo črto in zapišemo znak minus, odštejemo.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24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46519"/>
    </mc:Choice>
    <mc:Fallback>
      <p:transition advTm="46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5" grpId="0"/>
      <p:bldP spid="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21476" y="1172095"/>
            <a:ext cx="244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96 : 30 = </a:t>
            </a:r>
            <a:endParaRPr lang="en-US" sz="4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807229" y="123365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3</a:t>
            </a:r>
            <a:endParaRPr lang="en-US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778924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0</a:t>
            </a:r>
            <a:endParaRPr lang="en-US" sz="40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421476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9</a:t>
            </a:r>
            <a:endParaRPr lang="en-US" sz="40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1246909" y="2564990"/>
            <a:ext cx="11554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V="1">
            <a:off x="1147156" y="2204556"/>
            <a:ext cx="182880" cy="6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1778924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6</a:t>
            </a:r>
            <a:endParaRPr lang="en-US" sz="40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1409006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=</a:t>
            </a:r>
            <a:endParaRPr lang="en-US" sz="40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194561" y="2710978"/>
            <a:ext cx="822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019993" y="695111"/>
            <a:ext cx="230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30 gre v 96…  3 X, zapišem 3 v rezultat.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643447" y="1918659"/>
            <a:ext cx="567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obratno: 3 X 0 = </a:t>
            </a:r>
            <a:r>
              <a:rPr lang="sl-SI" dirty="0" smtClean="0"/>
              <a:t>0, zapišem 0 pod </a:t>
            </a:r>
            <a:r>
              <a:rPr lang="sl-SI" dirty="0" smtClean="0"/>
              <a:t>6, 3 X 3 = 9 in podpišemo 9 pod 9. 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2969721" y="2789498"/>
            <a:ext cx="179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odštejemo.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227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631"/>
    </mc:Choice>
    <mc:Fallback>
      <p:transition spd="slow" advTm="376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951019" y="1238596"/>
            <a:ext cx="2984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128 : 40 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835535" y="1238596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3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690852" y="1928553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0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9" y="1928553"/>
            <a:ext cx="897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12</a:t>
            </a:r>
            <a:endParaRPr lang="en-US" sz="54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2951019" y="2734887"/>
            <a:ext cx="1346661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2834641" y="2435935"/>
            <a:ext cx="232756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3690852" y="2835257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8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350031" y="283649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951019" y="282756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4148051" y="2999930"/>
            <a:ext cx="122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o</a:t>
            </a:r>
            <a:r>
              <a:rPr lang="sl-SI" sz="4000" dirty="0" smtClean="0"/>
              <a:t>st.</a:t>
            </a:r>
            <a:endParaRPr lang="en-US" sz="4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956859" y="979907"/>
            <a:ext cx="403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40 gre v 128…  </a:t>
            </a:r>
            <a:r>
              <a:rPr lang="sl-SI" dirty="0" smtClean="0"/>
              <a:t>3x, </a:t>
            </a:r>
            <a:r>
              <a:rPr lang="sl-SI" dirty="0" smtClean="0"/>
              <a:t>zapišem 3 v </a:t>
            </a:r>
            <a:r>
              <a:rPr lang="sl-SI" dirty="0" smtClean="0"/>
              <a:t>rezultat.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43152" y="1928553"/>
            <a:ext cx="354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obratno računamo: 3 x 0 je 0, zapišem 0 pod 8</a:t>
            </a:r>
            <a:r>
              <a:rPr lang="sl-SI" dirty="0"/>
              <a:t>.</a:t>
            </a:r>
            <a:r>
              <a:rPr lang="sl-SI" dirty="0" smtClean="0"/>
              <a:t> 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31025" y="2530569"/>
            <a:ext cx="198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  <a:endParaRPr lang="en-US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4921135" y="2538265"/>
            <a:ext cx="325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3 x 4 je 12, zapišem pod 12.</a:t>
            </a:r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89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05"/>
    </mc:Choice>
    <mc:Fallback>
      <p:transition spd="slow" advTm="41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  <p:bldP spid="6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2610197" y="1537854"/>
            <a:ext cx="292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r>
              <a:rPr lang="sl-SI" sz="5400" dirty="0" smtClean="0"/>
              <a:t>05 : 60 =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536276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0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61019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cxnSp>
        <p:nvCxnSpPr>
          <p:cNvPr id="8" name="Raven povezovalnik 7"/>
          <p:cNvCxnSpPr/>
          <p:nvPr/>
        </p:nvCxnSpPr>
        <p:spPr>
          <a:xfrm flipV="1">
            <a:off x="2344189" y="3000895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flipV="1">
            <a:off x="2344189" y="2739352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2951017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0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93572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391591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cxnSp>
        <p:nvCxnSpPr>
          <p:cNvPr id="16" name="Raven puščični povezovalnik 15"/>
          <p:cNvCxnSpPr/>
          <p:nvPr/>
        </p:nvCxnSpPr>
        <p:spPr>
          <a:xfrm>
            <a:off x="3549533" y="2316710"/>
            <a:ext cx="0" cy="884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PoljeZBesedilom 17"/>
          <p:cNvSpPr txBox="1"/>
          <p:nvPr/>
        </p:nvSpPr>
        <p:spPr>
          <a:xfrm>
            <a:off x="5956068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3391591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0</a:t>
            </a:r>
            <a:endParaRPr lang="en-US" sz="54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2934390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0</a:t>
            </a:r>
            <a:endParaRPr lang="en-US" sz="5400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2576945" y="385525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cxnSp>
        <p:nvCxnSpPr>
          <p:cNvPr id="22" name="Raven povezovalnik 21"/>
          <p:cNvCxnSpPr/>
          <p:nvPr/>
        </p:nvCxnSpPr>
        <p:spPr>
          <a:xfrm flipV="1">
            <a:off x="2560320" y="4636653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2285998" y="4316921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3424843" y="463988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951016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=</a:t>
            </a:r>
            <a:endParaRPr lang="en-US" sz="5400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535381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=</a:t>
            </a:r>
            <a:endParaRPr lang="en-US" sz="5400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3906977" y="4869891"/>
            <a:ext cx="81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28" name="Lok 27"/>
          <p:cNvSpPr/>
          <p:nvPr/>
        </p:nvSpPr>
        <p:spPr>
          <a:xfrm>
            <a:off x="2768139" y="1558635"/>
            <a:ext cx="590202" cy="35744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jeZBesedilom 1"/>
          <p:cNvSpPr txBox="1"/>
          <p:nvPr/>
        </p:nvSpPr>
        <p:spPr>
          <a:xfrm>
            <a:off x="3391591" y="938274"/>
            <a:ext cx="4015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 začetek moramo vzeti 90. </a:t>
            </a:r>
            <a:r>
              <a:rPr lang="sl-SI" dirty="0"/>
              <a:t> </a:t>
            </a:r>
            <a:r>
              <a:rPr lang="sl-SI" dirty="0" smtClean="0"/>
              <a:t>60 gre v 90 …1x, vpišem 1 v </a:t>
            </a:r>
            <a:r>
              <a:rPr lang="sl-SI" dirty="0" smtClean="0"/>
              <a:t>rezultat.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537959" y="1737359"/>
            <a:ext cx="368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1 x 0 = 0 in to vpišem pod 0 pod 90. </a:t>
            </a:r>
            <a:r>
              <a:rPr lang="sl-SI" dirty="0" smtClean="0"/>
              <a:t>1 x 6 </a:t>
            </a:r>
            <a:r>
              <a:rPr lang="sl-SI" dirty="0" smtClean="0"/>
              <a:t>=6 in to vpišem pod 9.</a:t>
            </a:r>
            <a:endParaRPr lang="en-US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3798916" y="2552075"/>
            <a:ext cx="334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in pripišem še 5 iz zgornjega števila .</a:t>
            </a:r>
            <a:endParaRPr lang="en-US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3985950" y="3359790"/>
            <a:ext cx="368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60 gre v 305  ..5x in zapišem 5 k rezultatu.</a:t>
            </a:r>
            <a:endParaRPr lang="en-US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4077391" y="4037724"/>
            <a:ext cx="5095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5 x 0 = 0, podpišem pod 5, 5 x 6 = 30, podpišem pod 30. </a:t>
            </a:r>
            <a:endParaRPr lang="en-US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569418" y="4515122"/>
            <a:ext cx="368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60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974"/>
    </mc:Choice>
    <mc:Fallback>
      <p:transition spd="slow" advTm="104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 animBg="1"/>
      <p:bldP spid="2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635135" y="1903615"/>
            <a:ext cx="2967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739 : 40 =</a:t>
            </a:r>
            <a:endParaRPr lang="en-US" sz="5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634" y="1971217"/>
            <a:ext cx="304826" cy="188992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11339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011978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0</a:t>
            </a:r>
            <a:endParaRPr lang="en-US" sz="5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621280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4</a:t>
            </a:r>
            <a:endParaRPr lang="en-US" sz="5400" dirty="0"/>
          </a:p>
        </p:txBody>
      </p:sp>
      <p:cxnSp>
        <p:nvCxnSpPr>
          <p:cNvPr id="9" name="Raven povezovalnik 8"/>
          <p:cNvCxnSpPr/>
          <p:nvPr/>
        </p:nvCxnSpPr>
        <p:spPr>
          <a:xfrm>
            <a:off x="2425930" y="3408836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2294313" y="3114045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3057699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621279" y="3434394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954" y="2714618"/>
            <a:ext cx="158510" cy="963251"/>
          </a:xfrm>
          <a:prstGeom prst="rect">
            <a:avLst/>
          </a:prstGeom>
        </p:spPr>
      </p:pic>
      <p:sp>
        <p:nvSpPr>
          <p:cNvPr id="15" name="PoljeZBesedilom 14"/>
          <p:cNvSpPr txBox="1"/>
          <p:nvPr/>
        </p:nvSpPr>
        <p:spPr>
          <a:xfrm>
            <a:off x="3434540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endParaRPr lang="en-US" sz="54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888182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8</a:t>
            </a:r>
            <a:endParaRPr lang="en-US" sz="54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380509" y="4115419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0</a:t>
            </a:r>
            <a:endParaRPr lang="en-US" sz="54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2471653" y="4099412"/>
            <a:ext cx="120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 32</a:t>
            </a:r>
            <a:endParaRPr lang="en-US" sz="5400" dirty="0"/>
          </a:p>
        </p:txBody>
      </p:sp>
      <p:cxnSp>
        <p:nvCxnSpPr>
          <p:cNvPr id="19" name="Raven povezovalnik 18"/>
          <p:cNvCxnSpPr/>
          <p:nvPr/>
        </p:nvCxnSpPr>
        <p:spPr>
          <a:xfrm>
            <a:off x="2703838" y="4888502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2380213" y="4561077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3441182" y="4907740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9</a:t>
            </a:r>
            <a:endParaRPr lang="en-US" sz="5400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3017518" y="4907740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1</a:t>
            </a:r>
            <a:endParaRPr lang="en-US" sz="5400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2635135" y="4888502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2092035" y="1266320"/>
            <a:ext cx="3368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Vzamem za začetek 73… 40 gre v 73..1x, vpišem k rezultatu.</a:t>
            </a:r>
            <a:endParaRPr lang="en-US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602778" y="1131803"/>
            <a:ext cx="3557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obratno smer: 1 x 0 = 0 in to zapišem pod 3. </a:t>
            </a:r>
          </a:p>
          <a:p>
            <a:r>
              <a:rPr lang="sl-SI" dirty="0" smtClean="0"/>
              <a:t> </a:t>
            </a:r>
            <a:r>
              <a:rPr lang="sl-SI" dirty="0" smtClean="0"/>
              <a:t>1 x 4 </a:t>
            </a:r>
            <a:r>
              <a:rPr lang="sl-SI" dirty="0" smtClean="0"/>
              <a:t>= 4 in to vpišem pod </a:t>
            </a:r>
            <a:r>
              <a:rPr lang="sl-SI" dirty="0" smtClean="0"/>
              <a:t>7.</a:t>
            </a:r>
            <a:endParaRPr lang="en-US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080162" y="3106350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</a:t>
            </a:r>
            <a:endParaRPr lang="en-US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3780211" y="3637128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Prepišem 9 </a:t>
            </a:r>
            <a:endParaRPr lang="en-US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460076" y="3506458"/>
            <a:ext cx="37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Imam 339. ..40 gre v 339 ..8x, zapišem  8 v rezultat. </a:t>
            </a:r>
            <a:endParaRPr lang="en-US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4494982" y="4356142"/>
            <a:ext cx="685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8 x 0 = 0 in to podpišem pod 9.  8 x 4= 32 in to podpišem pod 33.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12365" y="4888502"/>
            <a:ext cx="173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in 19 je ostanek.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07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061"/>
    </mc:Choice>
    <mc:Fallback>
      <p:transition spd="slow" advTm="1170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06582" y="598517"/>
            <a:ext cx="931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SEDAJ PREPIŠI V ZVEZEK RAČUNE IN JIH REŠI.</a:t>
            </a:r>
            <a:endParaRPr lang="en-US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188720" y="1612669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78 : 20 =</a:t>
            </a:r>
            <a:endParaRPr lang="en-US" sz="3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031673" y="1537854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 : 50 =</a:t>
            </a:r>
            <a:endParaRPr lang="en-US" sz="3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47404" y="4002268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234 : 60 =</a:t>
            </a:r>
            <a:endParaRPr lang="en-US" sz="36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364182" y="3902515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956 : 70 =</a:t>
            </a:r>
            <a:endParaRPr lang="en-US" sz="36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018" y="5347046"/>
            <a:ext cx="660400" cy="13843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5489171" y="5662752"/>
            <a:ext cx="4015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zgornjem </a:t>
            </a:r>
            <a:r>
              <a:rPr lang="sl-SI" smtClean="0"/>
              <a:t>levem kotu pod </a:t>
            </a:r>
            <a:r>
              <a:rPr lang="sl-SI" dirty="0" smtClean="0"/>
              <a:t>zavihkom diaprojekcija najdi </a:t>
            </a:r>
            <a:r>
              <a:rPr lang="sl-SI" dirty="0" err="1" smtClean="0"/>
              <a:t>znakec</a:t>
            </a:r>
            <a:r>
              <a:rPr lang="sl-SI" dirty="0" smtClean="0"/>
              <a:t>, z njim ponovno zaženeš  predstavitev.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07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300"/>
    </mc:Choice>
    <mc:Fallback>
      <p:transition spd="slow" advTm="60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0.7|3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|8.5|2.6|10.4|2|0.8|0.5|1.2|12.6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9.3|2.8|10.8|1.5|1.7|0.5|1.2|4.3|0.7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5.6|1.7|5.7|2.3|9|1|0.4|1.5|6.4|0.7|1.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7|13.6|2.2|11.6|6.9|0.9|0.9|1.2|5.3|1|1.1|1.2|3.2|12.7|3.3|12.5|4.8|1.3|1.6|0.5|0.5|7|0.8|0.8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|18.4|1.1|18.4|1|1.6|1.1|0.6|5.6|0.6|1.6|1.7|4.6|5.6|13.9|3.5|18.8|1|1.6|0.4|0.4|7.8|1.2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8.3|8.5|11.8|12.5|0.5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640</Words>
  <Application>Microsoft Office PowerPoint</Application>
  <PresentationFormat>Širokozaslonsko</PresentationFormat>
  <Paragraphs>215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Nevenka Trenta</dc:creator>
  <cp:lastModifiedBy>Nevenka Trenta</cp:lastModifiedBy>
  <cp:revision>64</cp:revision>
  <dcterms:created xsi:type="dcterms:W3CDTF">2020-04-01T08:22:50Z</dcterms:created>
  <dcterms:modified xsi:type="dcterms:W3CDTF">2020-04-02T06:59:45Z</dcterms:modified>
</cp:coreProperties>
</file>