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859" r:id="rId2"/>
  </p:sldMasterIdLst>
  <p:notesMasterIdLst>
    <p:notesMasterId r:id="rId24"/>
  </p:notesMasterIdLst>
  <p:handoutMasterIdLst>
    <p:handoutMasterId r:id="rId25"/>
  </p:handoutMasterIdLst>
  <p:sldIdLst>
    <p:sldId id="324" r:id="rId3"/>
    <p:sldId id="290" r:id="rId4"/>
    <p:sldId id="323" r:id="rId5"/>
    <p:sldId id="305" r:id="rId6"/>
    <p:sldId id="329" r:id="rId7"/>
    <p:sldId id="306" r:id="rId8"/>
    <p:sldId id="307" r:id="rId9"/>
    <p:sldId id="271" r:id="rId10"/>
    <p:sldId id="308" r:id="rId11"/>
    <p:sldId id="311" r:id="rId12"/>
    <p:sldId id="309" r:id="rId13"/>
    <p:sldId id="310" r:id="rId14"/>
    <p:sldId id="312" r:id="rId15"/>
    <p:sldId id="313" r:id="rId16"/>
    <p:sldId id="314" r:id="rId17"/>
    <p:sldId id="259" r:id="rId18"/>
    <p:sldId id="315" r:id="rId19"/>
    <p:sldId id="317" r:id="rId20"/>
    <p:sldId id="319" r:id="rId21"/>
    <p:sldId id="320" r:id="rId22"/>
    <p:sldId id="321" r:id="rId23"/>
  </p:sldIdLst>
  <p:sldSz cx="9144000" cy="6858000" type="screen4x3"/>
  <p:notesSz cx="6797675" cy="9929813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94681" autoAdjust="0"/>
  </p:normalViewPr>
  <p:slideViewPr>
    <p:cSldViewPr>
      <p:cViewPr varScale="1">
        <p:scale>
          <a:sx n="103" d="100"/>
          <a:sy n="103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26236-03D9-4CA9-9C10-B47B4CCBF185}" type="datetimeFigureOut">
              <a:rPr lang="sl-SI" smtClean="0"/>
              <a:t>6.3.2024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3E24-77EC-4184-B6E8-D5D8E13C153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5126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160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A6047F-E2A1-4B87-8A68-4BDC33ED5C0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9157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BB30AF-F6CA-4D67-8345-45F6C6B5D7CF}" type="slidenum">
              <a:rPr lang="sl-SI" smtClean="0"/>
              <a:pPr eaLnBrk="1" hangingPunct="1"/>
              <a:t>3</a:t>
            </a:fld>
            <a:endParaRPr lang="sl-SI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3345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0735CA-BF65-425A-A51E-F2D89D6E8DD6}" type="slidenum">
              <a:rPr lang="sl-SI" smtClean="0"/>
              <a:pPr eaLnBrk="1" hangingPunct="1"/>
              <a:t>13</a:t>
            </a:fld>
            <a:endParaRPr lang="sl-SI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8755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F03A3C-9087-4AFC-9ABE-A4D42E27E88C}" type="slidenum">
              <a:rPr lang="sl-SI" smtClean="0"/>
              <a:pPr eaLnBrk="1" hangingPunct="1"/>
              <a:t>14</a:t>
            </a:fld>
            <a:endParaRPr lang="sl-SI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823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5ADDE7-C99E-451B-9035-1E71E06CDC5E}" type="slidenum">
              <a:rPr lang="sl-SI" smtClean="0"/>
              <a:pPr eaLnBrk="1" hangingPunct="1"/>
              <a:t>15</a:t>
            </a:fld>
            <a:endParaRPr lang="sl-SI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349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31ABC-FE6C-4728-B069-ECCBF2074A37}" type="slidenum">
              <a:rPr lang="sl-SI" smtClean="0"/>
              <a:pPr eaLnBrk="1" hangingPunct="1"/>
              <a:t>16</a:t>
            </a:fld>
            <a:endParaRPr lang="sl-SI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454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BEA4FC-78DA-42A7-A105-DA40CE79F4B6}" type="slidenum">
              <a:rPr lang="sl-SI" smtClean="0"/>
              <a:pPr eaLnBrk="1" hangingPunct="1"/>
              <a:t>17</a:t>
            </a:fld>
            <a:endParaRPr lang="sl-SI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7289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2FBD4D-8543-47D0-80A1-46A13A704D25}" type="slidenum">
              <a:rPr lang="sl-SI" smtClean="0"/>
              <a:pPr eaLnBrk="1" hangingPunct="1"/>
              <a:t>18</a:t>
            </a:fld>
            <a:endParaRPr lang="sl-SI" dirty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3695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AB49E-BE7B-4329-BA4A-A683F9D2C35B}" type="slidenum">
              <a:rPr lang="sl-SI" smtClean="0"/>
              <a:pPr eaLnBrk="1" hangingPunct="1"/>
              <a:t>19</a:t>
            </a:fld>
            <a:endParaRPr lang="sl-SI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53357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262108-2FE9-45DF-A5D3-F3214481B917}" type="slidenum">
              <a:rPr lang="sl-SI" smtClean="0"/>
              <a:pPr eaLnBrk="1" hangingPunct="1"/>
              <a:t>21</a:t>
            </a:fld>
            <a:endParaRPr lang="sl-SI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2662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48E0B0-62C1-4F1E-905B-4B0A3DCBDB26}" type="slidenum">
              <a:rPr lang="sl-SI" smtClean="0"/>
              <a:pPr eaLnBrk="1" hangingPunct="1"/>
              <a:t>4</a:t>
            </a:fld>
            <a:endParaRPr lang="sl-SI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875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48E0B0-62C1-4F1E-905B-4B0A3DCBDB26}" type="slidenum">
              <a:rPr lang="sl-SI" smtClean="0"/>
              <a:pPr eaLnBrk="1" hangingPunct="1"/>
              <a:t>5</a:t>
            </a:fld>
            <a:endParaRPr lang="sl-SI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837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06F9BC-98D6-45DA-B103-239528EF7ABF}" type="slidenum">
              <a:rPr lang="sl-SI" smtClean="0"/>
              <a:pPr eaLnBrk="1" hangingPunct="1"/>
              <a:t>6</a:t>
            </a:fld>
            <a:endParaRPr lang="sl-SI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291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CD036C-77FC-4CD9-8252-CBACBA869058}" type="slidenum">
              <a:rPr lang="sl-SI" smtClean="0"/>
              <a:pPr eaLnBrk="1" hangingPunct="1"/>
              <a:t>7</a:t>
            </a:fld>
            <a:endParaRPr lang="sl-SI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656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2E036D-0060-41DA-B459-3ECF5F34E9A9}" type="slidenum">
              <a:rPr lang="sl-SI" smtClean="0"/>
              <a:pPr eaLnBrk="1" hangingPunct="1"/>
              <a:t>8</a:t>
            </a:fld>
            <a:endParaRPr lang="sl-SI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528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8C256C-FE1E-4546-95DF-A3F98B9D2785}" type="slidenum">
              <a:rPr lang="sl-SI" smtClean="0"/>
              <a:pPr eaLnBrk="1" hangingPunct="1"/>
              <a:t>9</a:t>
            </a:fld>
            <a:endParaRPr lang="sl-SI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5704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450285-4AFA-438F-A2E2-9C6E59A2C750}" type="slidenum">
              <a:rPr lang="sl-SI" smtClean="0"/>
              <a:pPr eaLnBrk="1" hangingPunct="1"/>
              <a:t>10</a:t>
            </a:fld>
            <a:endParaRPr lang="sl-SI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2517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A6047F-E2A1-4B87-8A68-4BDC33ED5C08}" type="slidenum">
              <a:rPr lang="sl-SI" smtClean="0"/>
              <a:pPr>
                <a:defRPr/>
              </a:pPr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945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3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8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6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9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8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1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2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5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4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87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3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</p:grpSp>
      </p:grpSp>
      <p:sp>
        <p:nvSpPr>
          <p:cNvPr id="15059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noProof="0"/>
              <a:t>Kliknite, če želite urediti slog naslova matrice</a:t>
            </a:r>
          </a:p>
        </p:txBody>
      </p:sp>
      <p:sp>
        <p:nvSpPr>
          <p:cNvPr id="15059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/>
              <a:t>Kliknite, če želite urediti slog podnaslova matrice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0AC1E-D0D8-4957-BA5F-B84AA048BE83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609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22F5-3746-4F79-BEAE-D3E8538433D1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6222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7FE80-4177-46B3-81D7-2ACDEDD829A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500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8F4FA-4CC3-4220-B8A0-570CE638E9BF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92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FE67F-5B29-43A1-9492-B082AA03C85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7775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8E094-376E-4C9C-A87A-D548F288B155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1749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10AC1E-D0D8-4957-BA5F-B84AA048BE83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654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16FFB-9D0F-4E80-9DB4-C237FAFC5390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980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83C4A-8840-42CA-9AC9-4E8B704AF498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123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BFE89-4E06-4614-A5E4-E47BE84FE836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5896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8FE3-02A2-408A-9D35-F01A4A19CA2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110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16FFB-9D0F-4E80-9DB4-C237FAFC539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2373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14B42-38BA-4365-A3EA-8B2C727A0EAA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67203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76C6B-A09A-4254-8422-6CFA4AF733E0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73681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ED581-3445-417A-90F8-0A6AEAB2F2C7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4275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35BF5-8052-48C9-B362-A17FD57B833D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04762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222F5-3746-4F79-BEAE-D3E8538433D1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94770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FE80-4177-46B3-81D7-2ACDEDD829A5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409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83C4A-8840-42CA-9AC9-4E8B704AF49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1939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FE89-4E06-4614-A5E4-E47BE84FE83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7977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8FE3-02A2-408A-9D35-F01A4A19CA2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782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4B42-38BA-4365-A3EA-8B2C727A0EA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362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76C6B-A09A-4254-8422-6CFA4AF733E0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85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D581-3445-417A-90F8-0A6AEAB2F2C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546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35BF5-8052-48C9-B362-A17FD57B833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042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sl-SI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763" y="4267200"/>
            <a:ext cx="913923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951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1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952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3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38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496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39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08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1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2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2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85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4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87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4953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3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3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954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4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4954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  <p:sp>
            <p:nvSpPr>
              <p:cNvPr id="14955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 dirty="0"/>
                </a:p>
              </p:txBody>
            </p:sp>
          </p:grpSp>
        </p:grpSp>
      </p:grpSp>
      <p:sp>
        <p:nvSpPr>
          <p:cNvPr id="14957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14957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14957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4957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14957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567B8CF-9446-4825-9453-AE3F05DCF74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67B8CF-9446-4825-9453-AE3F05DCF749}" type="slidenum">
              <a:rPr lang="sl-SI" smtClean="0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32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mladih.net/programi_som/naucimo_se_plavati/nsp_meril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hyperlink" Target="ZDRAVSTVENE%20POSEBNOSTI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ZDRAVSTVENE%20POSEBNOSTI.doc" TargetMode="External"/><Relationship Id="rId2" Type="http://schemas.openxmlformats.org/officeDocument/2006/relationships/hyperlink" Target="vloga%20za%20subvencijo%20letne%20ole%20v%20naravi-ate%20(3).doc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hyperlink" Target="https://www.youtube.com/watch?v=w_iWlPuhI4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http://www.buttonland.com/free_powerpoint_templates/business_ppt_backgroun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http://www.buttonland.com/free_powerpoint_templates/business_ppt_background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http://www.buttonland.com/free_powerpoint_templates/business_ppt_background.jpg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http://www.buttonland.com/free_powerpoint_templates/business_ppt_backgroun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lovenia.info/pictures%5Cprogram%5C1%5C2012%5CTermeCatez_tobogani2_383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"/>
            <a:ext cx="9201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2088232"/>
          </a:xfrm>
        </p:spPr>
        <p:txBody>
          <a:bodyPr>
            <a:normAutofit/>
          </a:bodyPr>
          <a:lstStyle/>
          <a:p>
            <a:r>
              <a:rPr lang="sl-SI" sz="5400" dirty="0">
                <a:solidFill>
                  <a:srgbClr val="00B0F0"/>
                </a:solidFill>
              </a:rPr>
              <a:t>LETNA ŠOLA V NARAVI </a:t>
            </a:r>
            <a:br>
              <a:rPr lang="sl-SI" sz="5400" dirty="0">
                <a:solidFill>
                  <a:srgbClr val="00B0F0"/>
                </a:solidFill>
              </a:rPr>
            </a:br>
            <a:r>
              <a:rPr lang="sl-SI" sz="5400" dirty="0">
                <a:solidFill>
                  <a:srgbClr val="00B0F0"/>
                </a:solidFill>
              </a:rPr>
              <a:t>       S TEČAJEM PLAVANJA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38136" y="5471978"/>
            <a:ext cx="712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4350" algn="l"/>
              </a:tabLst>
              <a:defRPr/>
            </a:pP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od 2</a:t>
            </a:r>
            <a:r>
              <a:rPr lang="sl-SI" sz="4000" b="1" kern="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7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. 5.  do  </a:t>
            </a:r>
            <a:r>
              <a:rPr lang="sl-SI" sz="4000" b="1" kern="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31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. 5. </a:t>
            </a:r>
            <a:r>
              <a:rPr kumimoji="0" lang="sl-SI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2024</a:t>
            </a:r>
            <a:endParaRPr kumimoji="0" lang="sl-SI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75856" y="4687148"/>
            <a:ext cx="4504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tabLst>
                <a:tab pos="1784350" algn="l"/>
              </a:tabLst>
              <a:defRPr/>
            </a:pPr>
            <a:r>
              <a:rPr lang="sl-SI" sz="2800" b="1" kern="0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T E R M E    Č A T E Ž</a:t>
            </a:r>
            <a:endParaRPr lang="sl-SI" sz="2800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4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/>
              <a:t>URNIK  DELA</a:t>
            </a:r>
            <a:endParaRPr lang="sl-SI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7570787" cy="525172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VSTAJANJE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UMIVANJE, OBLAČENJE, POSPRAVLJANJE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ZAJTRK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USMERJENE DEJAVNOSTI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PLAVANJE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KOSILO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POČITEK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USMERJENE DEJAVNOSTI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MALICA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PLAVANJE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VEČERJA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VEČERNE DEJAVNOSTI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PRIPRAVA NA NOČNI POČITEK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/>
              <a:t>NOČNI MIR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400" dirty="0"/>
          </a:p>
        </p:txBody>
      </p:sp>
      <p:pic>
        <p:nvPicPr>
          <p:cNvPr id="15365" name="Picture 5" descr="j033657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5084763"/>
            <a:ext cx="8286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http://igrace.populi.si/wp-content/uploads/2012/03/Povej-koliko-je-ura-sonce_5894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99262"/>
            <a:ext cx="1224136" cy="12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2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2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2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2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2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2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2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2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2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2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23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zultat iskanja slik za tehnike plavanja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68" y="2564904"/>
            <a:ext cx="639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44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PROGRAM PLAVANJA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800" dirty="0"/>
              <a:t>Prilagajanje na vodo.</a:t>
            </a:r>
          </a:p>
          <a:p>
            <a:pPr eaLnBrk="1" hangingPunct="1">
              <a:defRPr/>
            </a:pPr>
            <a:r>
              <a:rPr lang="sl-SI" sz="2800" dirty="0"/>
              <a:t>Vaje potapljanja, gledanje pod vodo, dihanje, plovnost, drsenje.</a:t>
            </a:r>
          </a:p>
          <a:p>
            <a:pPr eaLnBrk="1" hangingPunct="1">
              <a:defRPr/>
            </a:pPr>
            <a:r>
              <a:rPr lang="sl-SI" sz="2800" dirty="0"/>
              <a:t>Učenje: - prsne tehnike plavanja,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            - tehnike kravla,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            - tehnike hrbtnega plavanja,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            - skoka na noge in glavo.</a:t>
            </a:r>
          </a:p>
          <a:p>
            <a:pPr eaLnBrk="1" hangingPunct="1">
              <a:defRPr/>
            </a:pPr>
            <a:r>
              <a:rPr lang="sl-SI" sz="2800" dirty="0"/>
              <a:t>Dopolnilni program: igre v vodi, gusarski otok, tobogan, bazen z valovi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2376264" cy="2184189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2800" dirty="0">
                <a:solidFill>
                  <a:schemeClr val="tx1"/>
                </a:solidFill>
              </a:rPr>
              <a:t>Merila za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ocenjevanje 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znanja</a:t>
            </a:r>
            <a:br>
              <a:rPr lang="sl-SI" sz="2800" dirty="0">
                <a:solidFill>
                  <a:schemeClr val="tx1"/>
                </a:solidFill>
              </a:rPr>
            </a:br>
            <a:r>
              <a:rPr lang="sl-SI" sz="2800" dirty="0">
                <a:solidFill>
                  <a:schemeClr val="tx1"/>
                </a:solidFill>
              </a:rPr>
              <a:t>plavanja</a:t>
            </a:r>
          </a:p>
        </p:txBody>
      </p:sp>
      <p:pic>
        <p:nvPicPr>
          <p:cNvPr id="1026" name="Picture 2" descr="https://www.sportmladih.net/uploads/cms/image/NSP/tabela_1_merila_NSP_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90" y="188640"/>
            <a:ext cx="614358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3140968"/>
            <a:ext cx="2376264" cy="21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eaLnBrk="1" hangingPunct="1">
              <a:defRPr/>
            </a:pPr>
            <a:endParaRPr lang="sl-SI" sz="2000" kern="0" dirty="0">
              <a:solidFill>
                <a:schemeClr val="tx1"/>
              </a:solidFill>
            </a:endParaRPr>
          </a:p>
        </p:txBody>
      </p:sp>
      <p:pic>
        <p:nvPicPr>
          <p:cNvPr id="3" name="Slika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6801" b="24400"/>
          <a:stretch/>
        </p:blipFill>
        <p:spPr>
          <a:xfrm>
            <a:off x="510394" y="3573016"/>
            <a:ext cx="1714500" cy="1008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ue-squares-templ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dirty="0">
                <a:solidFill>
                  <a:schemeClr val="tx1"/>
                </a:solidFill>
              </a:rPr>
              <a:t>PROGRAM USMERJENIH DEJAVNOSTI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7715250" cy="4897437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/>
              <a:t>NARAVOSLOVJE IN TEHNIKA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Začutimo okolje.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Ponavljanje in utrjevanje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znanja.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defRPr/>
            </a:pPr>
            <a:r>
              <a:rPr lang="sl-SI" sz="2800" dirty="0"/>
              <a:t>DRUŽBA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Skica od doma do Čateža.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Čatež - turistični kraj, orientacija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</p:txBody>
      </p:sp>
      <p:pic>
        <p:nvPicPr>
          <p:cNvPr id="16548" name="Slika 1" descr="http://www.fulwood-cadley.lancsngfl.ac.uk/images/library/Classes/Class%202/ist2_10023394-happy-children-holding-hands-playing-outside-spring-summer-nature-cartoo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922" y="1794843"/>
            <a:ext cx="3122507" cy="177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50" name="irc_mi" descr="http://www.terme-catez.si/media/mapa-demo11_960px_sl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84B343"/>
              </a:clrFrom>
              <a:clrTo>
                <a:srgbClr val="84B34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12" y="4653136"/>
            <a:ext cx="362056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60350"/>
            <a:ext cx="6840538" cy="5832475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/>
              <a:t>SLOVENŠČINA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Pisanje razglednic.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Legenda o Čatežu.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Branje z razumevanjem.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defRPr/>
            </a:pPr>
            <a:r>
              <a:rPr lang="sl-SI" sz="2800" dirty="0"/>
              <a:t>MATEMATIKA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Obdelava podatkov.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Utrjevanje računskih operacij.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 </a:t>
            </a:r>
          </a:p>
          <a:p>
            <a:pPr eaLnBrk="1" hangingPunct="1">
              <a:defRPr/>
            </a:pPr>
            <a:endParaRPr lang="sl-SI" sz="2800" dirty="0"/>
          </a:p>
        </p:txBody>
      </p:sp>
      <p:pic>
        <p:nvPicPr>
          <p:cNvPr id="17727" name="Slika 2" descr="http://www.clipartkid.com/images/76/creative-writing-clip-art-clipart-panda-free-clipart-images-ZhB6LJ-clipar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0"/>
          <a:stretch>
            <a:fillRect/>
          </a:stretch>
        </p:blipFill>
        <p:spPr bwMode="auto">
          <a:xfrm>
            <a:off x="6156176" y="548679"/>
            <a:ext cx="1872208" cy="182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28" name="Slika 7" descr="http://moja-matematika.si/uploads/mattrg/public/_custom/cupk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89040"/>
            <a:ext cx="2234590" cy="22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lue-squares-templa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8064500" cy="5400675"/>
          </a:xfrm>
        </p:spPr>
        <p:txBody>
          <a:bodyPr/>
          <a:lstStyle/>
          <a:p>
            <a:pPr eaLnBrk="1" hangingPunct="1">
              <a:defRPr/>
            </a:pPr>
            <a:r>
              <a:rPr lang="sl-SI" sz="2800" dirty="0"/>
              <a:t>LIKOVNA UMETNOST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Oblikovanje različnih izdelkov.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defRPr/>
            </a:pPr>
            <a:r>
              <a:rPr lang="sl-SI" sz="2800" dirty="0"/>
              <a:t>GLASBENA UMETNOST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/>
              <a:t>    Priprava na zaključni večer.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defRPr/>
            </a:pPr>
            <a:r>
              <a:rPr lang="sl-SI" sz="2800" dirty="0"/>
              <a:t>ŠPORTNI DAN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    Medrazredne igre. </a:t>
            </a:r>
          </a:p>
        </p:txBody>
      </p:sp>
      <p:pic>
        <p:nvPicPr>
          <p:cNvPr id="18907" name="Slika 8" descr="http://1razred-ospodg.splet.arnes.si/wp-content/blogs.dir/2715/files/diaprojekcija/image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09622"/>
            <a:ext cx="242567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09" name="Slika 13" descr="http://www.mladizmaji.si/bezigrad/files/2015/07/%C5%A1portne-igre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53" y="4263486"/>
            <a:ext cx="2307920" cy="21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5353"/>
            <a:ext cx="1487269" cy="10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000" dirty="0">
                <a:solidFill>
                  <a:srgbClr val="00B0F0"/>
                </a:solidFill>
              </a:rPr>
              <a:t>VEČERNE DEJAVNOSTI, DRUŽABNE IN ŠPORTNE IGRE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>
                <a:effectLst/>
              </a:rPr>
              <a:t>    </a:t>
            </a:r>
            <a:r>
              <a:rPr lang="sl-SI" sz="2800" b="1" u="sng" dirty="0">
                <a:effectLst/>
              </a:rPr>
              <a:t>PONEDELJEK</a:t>
            </a:r>
          </a:p>
          <a:p>
            <a:pPr eaLnBrk="1" hangingPunct="1">
              <a:defRPr/>
            </a:pPr>
            <a:r>
              <a:rPr lang="sl-SI" sz="2800" dirty="0"/>
              <a:t>PREDAVANJE O REDU IN OBNAŠANJU V LETNI ŠOLI V NARAVI ter o NEVARNOSTIH V VODI, OPEKLINE </a:t>
            </a:r>
          </a:p>
          <a:p>
            <a:pPr marL="0" indent="0" eaLnBrk="1" hangingPunct="1">
              <a:buNone/>
              <a:defRPr/>
            </a:pPr>
            <a:r>
              <a:rPr lang="sl-SI" sz="2800" dirty="0"/>
              <a:t>                      </a:t>
            </a:r>
          </a:p>
          <a:p>
            <a:pPr eaLnBrk="1" hangingPunct="1">
              <a:defRPr/>
            </a:pPr>
            <a:r>
              <a:rPr lang="sl-SI" sz="2800" dirty="0"/>
              <a:t>SPREHOD IN OGLED TERM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b="1" dirty="0"/>
              <a:t>   </a:t>
            </a:r>
            <a:r>
              <a:rPr lang="sl-SI" sz="2800" b="1" u="sng" dirty="0"/>
              <a:t>TOREK</a:t>
            </a:r>
          </a:p>
          <a:p>
            <a:pPr eaLnBrk="1" hangingPunct="1">
              <a:defRPr/>
            </a:pPr>
            <a:r>
              <a:rPr lang="sl-SI" sz="2800" dirty="0"/>
              <a:t>MEDRAZREDNE IGRE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l-SI" sz="2000" dirty="0"/>
          </a:p>
        </p:txBody>
      </p:sp>
      <p:pic>
        <p:nvPicPr>
          <p:cNvPr id="20485" name="Picture 6" descr="MCBD08078_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6212" y="3284984"/>
            <a:ext cx="2160588" cy="73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6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0034" y="548680"/>
            <a:ext cx="6204598" cy="568863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900" b="1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900" b="1" u="sng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sz="2400" b="1" u="sng" dirty="0"/>
              <a:t>SREDA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dirty="0"/>
              <a:t>    DEJAVNOST PONUJENA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dirty="0"/>
              <a:t>    S STRANI TERM ČATEŽ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sz="2400" b="1" u="sng" dirty="0"/>
              <a:t>ČETRTEK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dirty="0"/>
              <a:t>    Z BRODOM ČEZ SAVO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sl-SI" sz="2400" b="1" u="sng" dirty="0"/>
              <a:t>PETEK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dirty="0"/>
              <a:t>    POVRATEK DOMOV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900" dirty="0"/>
              <a:t>   </a:t>
            </a: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40657"/>
            <a:ext cx="1857719" cy="123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703787"/>
            <a:ext cx="2973710" cy="136790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558" y="583383"/>
            <a:ext cx="1176353" cy="1864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20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20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205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320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20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3205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ttractive_ppt_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559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331913" y="549275"/>
            <a:ext cx="60483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sl-SI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PA … 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539750" y="1916113"/>
            <a:ext cx="76327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>
              <a:defRPr/>
            </a:pPr>
            <a: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l-SI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551011" y="2429540"/>
            <a:ext cx="777557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bg2"/>
                </a:solidFill>
              </a:rPr>
              <a:t>Če je otrok na dieti, če jemlje zdravila, ali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ima ostale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bg2"/>
                </a:solidFill>
              </a:rPr>
              <a:t>zdravstvene posebnosti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endParaRPr lang="sl-SI" sz="2000" dirty="0">
              <a:solidFill>
                <a:schemeClr val="accent2"/>
              </a:solidFill>
            </a:endParaRPr>
          </a:p>
          <a:p>
            <a:pPr algn="just"/>
            <a:r>
              <a:rPr lang="sl-SI" sz="2000" dirty="0">
                <a:solidFill>
                  <a:schemeClr val="accent2"/>
                </a:solidFill>
              </a:rPr>
              <a:t>     </a:t>
            </a:r>
            <a:r>
              <a:rPr lang="en-US" sz="2000" u="sng" dirty="0">
                <a:solidFill>
                  <a:schemeClr val="accent2"/>
                </a:solidFill>
              </a:rPr>
              <a:t>obvestite razredni</a:t>
            </a:r>
            <a:r>
              <a:rPr lang="sl-SI" sz="2000" u="sng" dirty="0" err="1">
                <a:solidFill>
                  <a:schemeClr val="accent2"/>
                </a:solidFill>
              </a:rPr>
              <a:t>čarko</a:t>
            </a:r>
            <a:r>
              <a:rPr lang="en-US" sz="2000" u="sng" dirty="0">
                <a:solidFill>
                  <a:schemeClr val="accent2"/>
                </a:solidFill>
              </a:rPr>
              <a:t> in </a:t>
            </a:r>
            <a:r>
              <a:rPr lang="sl-SI" sz="2000" u="sng" dirty="0">
                <a:solidFill>
                  <a:schemeClr val="accent2"/>
                </a:solidFill>
              </a:rPr>
              <a:t>jo</a:t>
            </a:r>
            <a:r>
              <a:rPr lang="en-US" sz="2000" u="sng" dirty="0">
                <a:solidFill>
                  <a:schemeClr val="accent2"/>
                </a:solidFill>
              </a:rPr>
              <a:t> seznanite z vsemi </a:t>
            </a:r>
            <a:r>
              <a:rPr lang="sl-SI" sz="2000" u="sng" dirty="0">
                <a:solidFill>
                  <a:schemeClr val="accent2"/>
                </a:solidFill>
              </a:rPr>
              <a:t>  </a:t>
            </a:r>
          </a:p>
          <a:p>
            <a:pPr algn="just"/>
            <a:r>
              <a:rPr lang="sl-SI" sz="2000" dirty="0">
                <a:solidFill>
                  <a:schemeClr val="accent2"/>
                </a:solidFill>
              </a:rPr>
              <a:t>     </a:t>
            </a:r>
            <a:r>
              <a:rPr lang="en-US" sz="2000" u="sng" dirty="0">
                <a:solidFill>
                  <a:schemeClr val="accent2"/>
                </a:solidFill>
              </a:rPr>
              <a:t>podrobnostmi</a:t>
            </a:r>
            <a:r>
              <a:rPr lang="sl-SI" sz="2000" dirty="0">
                <a:solidFill>
                  <a:schemeClr val="accent2"/>
                </a:solidFill>
              </a:rPr>
              <a:t>  (</a:t>
            </a:r>
            <a:r>
              <a:rPr lang="sl-SI" sz="2000" dirty="0">
                <a:solidFill>
                  <a:schemeClr val="accent2"/>
                </a:solidFill>
                <a:hlinkClick r:id="rId4" action="ppaction://hlinkfile"/>
              </a:rPr>
              <a:t>PISNO / SOGLASJE  STARŠEV</a:t>
            </a:r>
            <a:r>
              <a:rPr lang="sl-SI" sz="2000" dirty="0">
                <a:solidFill>
                  <a:schemeClr val="accent2"/>
                </a:solidFill>
              </a:rPr>
              <a:t>).</a:t>
            </a:r>
            <a:endParaRPr lang="sl-SI" sz="2000" u="sng" dirty="0">
              <a:solidFill>
                <a:schemeClr val="accent2"/>
              </a:solidFill>
            </a:endParaRPr>
          </a:p>
          <a:p>
            <a:pPr algn="just"/>
            <a:endParaRPr lang="sl-SI" sz="2000" u="sng" dirty="0">
              <a:solidFill>
                <a:schemeClr val="accent2"/>
              </a:solidFill>
            </a:endParaRPr>
          </a:p>
          <a:p>
            <a:pPr algn="just"/>
            <a:endParaRPr lang="sl-SI" sz="2000" dirty="0">
              <a:solidFill>
                <a:schemeClr val="accent2"/>
              </a:solidFill>
            </a:endParaRP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folHlink"/>
              </a:solidFill>
            </a:endParaRPr>
          </a:p>
        </p:txBody>
      </p:sp>
      <p:pic>
        <p:nvPicPr>
          <p:cNvPr id="24578" name="Picture 2" descr="http://www.onaportal.com/content_images/sandalica/89/zdrava-hrana-cetvrti-deo_380x22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19" y="830413"/>
            <a:ext cx="1946326" cy="11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lek.si/media/storage/cms/images/2014/12/01/13/13/36/jemanje-antibiotikov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2" y="3918518"/>
            <a:ext cx="1331875" cy="16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4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4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4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ttractive_ppt_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683568" y="4509120"/>
            <a:ext cx="7633220" cy="1224136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683568" y="523270"/>
            <a:ext cx="8208962" cy="59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sl-SI" sz="2400" b="1" dirty="0">
                <a:solidFill>
                  <a:srgbClr val="2B2B8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PA … </a:t>
            </a:r>
            <a:endParaRPr lang="sl-SI" sz="2400" b="1" i="1" u="sng" dirty="0">
              <a:solidFill>
                <a:schemeClr val="accent2"/>
              </a:solidFill>
            </a:endParaRPr>
          </a:p>
          <a:p>
            <a:pPr lvl="0" algn="ctr">
              <a:defRPr/>
            </a:pPr>
            <a:endParaRPr lang="sl-SI" sz="500" b="1" dirty="0">
              <a:solidFill>
                <a:srgbClr val="2B2B8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sl-SI" sz="2400" b="1" i="1" u="sng" dirty="0">
                <a:solidFill>
                  <a:schemeClr val="accent2"/>
                </a:solidFill>
              </a:rPr>
              <a:t>Mobitel</a:t>
            </a:r>
            <a:r>
              <a:rPr lang="en-US" sz="2400" b="1" i="1" u="sng" dirty="0">
                <a:solidFill>
                  <a:schemeClr val="accent2"/>
                </a:solidFill>
              </a:rPr>
              <a:t>?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endParaRPr lang="sl-SI" sz="2400" dirty="0">
              <a:solidFill>
                <a:schemeClr val="accent2"/>
              </a:solidFill>
            </a:endParaRPr>
          </a:p>
          <a:p>
            <a:r>
              <a:rPr lang="sl-SI" sz="2400" dirty="0">
                <a:solidFill>
                  <a:schemeClr val="accent2"/>
                </a:solidFill>
              </a:rPr>
              <a:t>    Lahko. Uporabili ga bodo za klic ob prihodu v Čatež in  </a:t>
            </a:r>
          </a:p>
          <a:p>
            <a:r>
              <a:rPr lang="sl-SI" sz="2400" dirty="0">
                <a:solidFill>
                  <a:schemeClr val="accent2"/>
                </a:solidFill>
              </a:rPr>
              <a:t>    ob povratku domov.</a:t>
            </a:r>
          </a:p>
          <a:p>
            <a:endParaRPr lang="en-US" sz="2400" dirty="0">
              <a:solidFill>
                <a:schemeClr val="accent2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sl-SI" sz="2400" b="1" i="1" u="sng" dirty="0">
                <a:solidFill>
                  <a:schemeClr val="accent2"/>
                </a:solidFill>
              </a:rPr>
              <a:t>Nakupovanje?</a:t>
            </a:r>
            <a:r>
              <a:rPr lang="de-DE" sz="2400" u="sng" dirty="0">
                <a:solidFill>
                  <a:schemeClr val="accent2"/>
                </a:solidFill>
              </a:rPr>
              <a:t> </a:t>
            </a:r>
            <a:endParaRPr lang="sl-SI" sz="2400" u="sng" dirty="0">
              <a:solidFill>
                <a:schemeClr val="accent2"/>
              </a:solidFill>
            </a:endParaRPr>
          </a:p>
          <a:p>
            <a:r>
              <a:rPr lang="sl-SI" sz="2400" dirty="0">
                <a:solidFill>
                  <a:schemeClr val="accent2"/>
                </a:solidFill>
              </a:rPr>
              <a:t>    Samo na točno določen dan v spremstvu učiteljev, za   </a:t>
            </a:r>
          </a:p>
          <a:p>
            <a:r>
              <a:rPr lang="sl-SI" sz="2400" dirty="0">
                <a:solidFill>
                  <a:schemeClr val="accent2"/>
                </a:solidFill>
              </a:rPr>
              <a:t>    nakup razglednice in spominkov </a:t>
            </a:r>
          </a:p>
          <a:p>
            <a:endParaRPr lang="sl-SI" sz="2400" dirty="0">
              <a:solidFill>
                <a:schemeClr val="accent2"/>
              </a:solidFill>
            </a:endParaRPr>
          </a:p>
          <a:p>
            <a:r>
              <a:rPr lang="sl-SI" sz="2400" b="1" i="1" u="sng" dirty="0">
                <a:solidFill>
                  <a:schemeClr val="bg2">
                    <a:lumMod val="75000"/>
                  </a:schemeClr>
                </a:solidFill>
              </a:rPr>
              <a:t>Koliko denarja naj vzame otrok s seboj?</a:t>
            </a:r>
          </a:p>
          <a:p>
            <a:endParaRPr lang="sl-SI" sz="2400" b="1" i="1" u="sng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sl-SI" sz="2400" u="sng" dirty="0">
                <a:solidFill>
                  <a:srgbClr val="FF0000"/>
                </a:solidFill>
              </a:rPr>
              <a:t>NE VEČ KOT 25 €, </a:t>
            </a:r>
            <a:r>
              <a:rPr lang="sl-SI" sz="2400" u="sng">
                <a:solidFill>
                  <a:srgbClr val="FF0000"/>
                </a:solidFill>
              </a:rPr>
              <a:t>v kovancih</a:t>
            </a:r>
            <a:endParaRPr lang="sl-SI" sz="2400" u="sng" dirty="0">
              <a:solidFill>
                <a:srgbClr val="FF0000"/>
              </a:solidFill>
            </a:endParaRPr>
          </a:p>
          <a:p>
            <a:r>
              <a:rPr lang="sl-SI" sz="2000" dirty="0">
                <a:solidFill>
                  <a:schemeClr val="accent2"/>
                </a:solidFill>
              </a:rPr>
              <a:t>Z OTROKOM SE POGOVORITE O RAVNANJU Z DENARJEM.</a:t>
            </a: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endParaRPr lang="sl-SI" sz="2400" b="1" i="1" u="sng" dirty="0">
              <a:solidFill>
                <a:schemeClr val="accent2"/>
              </a:solidFill>
            </a:endParaRPr>
          </a:p>
          <a:p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8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8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8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/>
              <a:t>ZAKAJ LETNA ŠOLA V NARAVI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3269" y="1744739"/>
            <a:ext cx="8291512" cy="4896544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sl-SI" sz="1800" b="1" dirty="0"/>
              <a:t>                         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sl-SI" sz="1800" b="1" dirty="0"/>
              <a:t>                              NAUČITI SE ENE OD TEHNIK PLAVANJA.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l-SI" sz="18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l-SI" sz="18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l-SI" sz="18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l-SI" sz="18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sl-SI" sz="18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sl-SI" sz="1800" b="1" dirty="0"/>
              <a:t>Poznati higieno v vodi in ob njej, nevarnosti skakanja na glavo, nevarnosti v globoki vodi.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1800" b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1800" b="1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1800" b="1" dirty="0"/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sl-SI" sz="2000" b="1" dirty="0">
                <a:solidFill>
                  <a:srgbClr val="FF0000"/>
                </a:solidFill>
              </a:rPr>
              <a:t>                 ZNANJE PLAVANJA  JE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r>
              <a:rPr lang="sl-SI" sz="2000" b="1" dirty="0">
                <a:solidFill>
                  <a:srgbClr val="FF0000"/>
                </a:solidFill>
              </a:rPr>
              <a:t>   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sz="2000" b="1" dirty="0">
                <a:solidFill>
                  <a:srgbClr val="FF0000"/>
                </a:solidFill>
              </a:rPr>
              <a:t>                 ŽIVLJENJSKEGA POMENA.</a:t>
            </a:r>
          </a:p>
          <a:p>
            <a:pPr eaLnBrk="1" hangingPunct="1">
              <a:lnSpc>
                <a:spcPct val="80000"/>
              </a:lnSpc>
              <a:defRPr/>
            </a:pPr>
            <a:endParaRPr lang="sl-SI" sz="2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2065412" cy="137694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941168"/>
            <a:ext cx="1958032" cy="1400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4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4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4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  <p:bldP spid="2744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780" y="476672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chemeClr val="tx1"/>
                </a:solidFill>
              </a:rPr>
              <a:t>CENA IN NAČIN PLAČILA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206" y="1484784"/>
            <a:ext cx="8425282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u="sng" dirty="0"/>
              <a:t>CENA</a:t>
            </a:r>
            <a:r>
              <a:rPr lang="sl-SI" sz="2400" dirty="0"/>
              <a:t> :  PREDVIDOMA  </a:t>
            </a:r>
            <a:r>
              <a:rPr lang="sl-SI" sz="2400" dirty="0" smtClean="0">
                <a:solidFill>
                  <a:srgbClr val="FF0000"/>
                </a:solidFill>
              </a:rPr>
              <a:t>167,80 </a:t>
            </a:r>
            <a:r>
              <a:rPr lang="sl-SI" sz="2400" dirty="0">
                <a:solidFill>
                  <a:srgbClr val="FF0000"/>
                </a:solidFill>
              </a:rPr>
              <a:t>€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l-SI" sz="1400" dirty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l-SI" sz="1400" dirty="0"/>
              <a:t>* Ob spremembi števila učencev si šola pridružuje  pravico do spremembe cene.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l-SI" sz="1400" dirty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sl-SI" sz="1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200" u="sng" dirty="0"/>
              <a:t>NAČIN PLAČILA</a:t>
            </a:r>
            <a:r>
              <a:rPr lang="sl-SI" sz="2200" dirty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18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sz="2200" dirty="0"/>
              <a:t>V TREH MESEČNIH </a:t>
            </a:r>
            <a:r>
              <a:rPr lang="sl-SI" sz="2200" dirty="0" smtClean="0"/>
              <a:t>OBROKIH</a:t>
            </a:r>
            <a:endParaRPr lang="sl-SI" sz="2200" b="1" u="sng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l-SI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l-SI" sz="11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sl-SI" sz="1000" dirty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l-SI" sz="2000" b="1" u="sng" dirty="0">
                <a:solidFill>
                  <a:srgbClr val="FFFF00"/>
                </a:solidFill>
              </a:rPr>
              <a:t>MOŽNOST SUBVENCIJE – VLOGA STARŠEV </a:t>
            </a:r>
            <a:r>
              <a:rPr lang="sl-SI" sz="2000" b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>(</a:t>
            </a:r>
            <a:r>
              <a:rPr lang="sl-SI" sz="1800" b="1" u="sng" dirty="0">
                <a:solidFill>
                  <a:schemeClr val="bg1">
                    <a:lumMod val="10000"/>
                    <a:lumOff val="90000"/>
                  </a:schemeClr>
                </a:solidFill>
              </a:rPr>
              <a:t>spletna stran šole / </a:t>
            </a:r>
            <a:r>
              <a:rPr lang="sl-SI" sz="1800" b="1" u="sng" dirty="0">
                <a:solidFill>
                  <a:schemeClr val="bg1">
                    <a:lumMod val="10000"/>
                    <a:lumOff val="90000"/>
                  </a:schemeClr>
                </a:solidFill>
                <a:hlinkClick r:id="rId2" action="ppaction://hlinkfile"/>
              </a:rPr>
              <a:t>Organizacija – obrazci in dokumenti</a:t>
            </a:r>
            <a:r>
              <a:rPr lang="sl-SI" sz="1800" b="1" u="sng" dirty="0">
                <a:solidFill>
                  <a:schemeClr val="bg1">
                    <a:lumMod val="10000"/>
                    <a:lumOff val="90000"/>
                  </a:schemeClr>
                </a:solidFill>
                <a:hlinkClick r:id="rId3" action="ppaction://hlinkfile"/>
              </a:rPr>
              <a:t>) </a:t>
            </a:r>
            <a:endParaRPr lang="sl-SI" sz="1800" b="1" u="sng" dirty="0">
              <a:solidFill>
                <a:schemeClr val="bg1">
                  <a:lumMod val="10000"/>
                  <a:lumOff val="9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sl-SI" sz="2000" b="1" u="sng" dirty="0">
                <a:solidFill>
                  <a:srgbClr val="FFFF00"/>
                </a:solidFill>
              </a:rPr>
              <a:t>obvezna priloga ODLOČBA O OTROŠKEM DODATKU)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200" b="1" u="sng" dirty="0">
                <a:solidFill>
                  <a:srgbClr val="FF0000"/>
                </a:solidFill>
              </a:rPr>
              <a:t>VLOGA ZA SUBVENCIJO – </a:t>
            </a:r>
            <a:r>
              <a:rPr lang="sl-SI" sz="2200" b="1" u="sng" dirty="0" smtClean="0">
                <a:solidFill>
                  <a:srgbClr val="FF0000"/>
                </a:solidFill>
              </a:rPr>
              <a:t>DO 8. </a:t>
            </a:r>
            <a:r>
              <a:rPr lang="sl-SI" sz="2200" b="1" u="sng" dirty="0">
                <a:solidFill>
                  <a:srgbClr val="FF0000"/>
                </a:solidFill>
              </a:rPr>
              <a:t>4. </a:t>
            </a:r>
            <a:r>
              <a:rPr lang="sl-SI" sz="2200" b="1" u="sng" dirty="0" smtClean="0">
                <a:solidFill>
                  <a:srgbClr val="FF0000"/>
                </a:solidFill>
              </a:rPr>
              <a:t>2024</a:t>
            </a:r>
            <a:endParaRPr lang="sl-SI" sz="2200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40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2138" y="2133600"/>
            <a:ext cx="3240087" cy="2351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3" descr="ANd9GcTOJYaioBEaR6Wpix7WYuoWqamCdhZf68ycB0GLsDDWO3jBOR9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508500"/>
            <a:ext cx="31686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ANd9GcTAUb1lAzBQwr5w4y3ARrL0Zgt6MEI-pHk1FPwxalSUFXPZcS4f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333" y="2133600"/>
            <a:ext cx="28432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ANd9GcTcCwi8q4992Kk4q0CN83Cj_LaeKWtxXfaQxlfg9-hfJK-y8DM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1321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ANd9GcQXSl14kx6N5MKSfepM7XLDUA7_tDVc83nxFK0rh_v3fc-I9Ac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508500"/>
            <a:ext cx="28432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ANd9GcQuJ6boq3pgimFC41qAmAIKDl8Ia-_0ABJVyNitWETx0m1wedCf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313213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ANd9GcS7SOg2YWxxdu72qVCSL_XhXM7QTmmtUI1KAhhzgmS1wmQwIKx_P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31686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ANd9GcTB2KiuwsWoIn_e9fCS-kbjQ-Obf8leH9r3Arb-IxKv-nYqL3WU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0"/>
            <a:ext cx="2843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www.zenithholidays.co.uk/uploads/images/terme_catez/s_tc_resortpla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132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hlinkClick r:id="rId12"/>
          </p:cNvPr>
          <p:cNvSpPr txBox="1"/>
          <p:nvPr/>
        </p:nvSpPr>
        <p:spPr>
          <a:xfrm>
            <a:off x="3715210" y="4089194"/>
            <a:ext cx="158417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LŠN</a:t>
            </a:r>
            <a:r>
              <a:rPr lang="sl-SI" dirty="0"/>
              <a:t>   </a:t>
            </a:r>
            <a:r>
              <a:rPr lang="sl-SI" dirty="0">
                <a:hlinkClick r:id="rId12"/>
              </a:rPr>
              <a:t>2014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703263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dirty="0"/>
              <a:t>UDELEŽENCI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836712"/>
            <a:ext cx="8373616" cy="583264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u="sng" dirty="0">
                <a:solidFill>
                  <a:srgbClr val="FFFF00"/>
                </a:solidFill>
              </a:rPr>
              <a:t>UČENCI:</a:t>
            </a:r>
            <a:r>
              <a:rPr lang="sl-SI" dirty="0">
                <a:solidFill>
                  <a:srgbClr val="FFFF00"/>
                </a:solidFill>
              </a:rPr>
              <a:t> </a:t>
            </a:r>
            <a:r>
              <a:rPr lang="sl-SI" dirty="0"/>
              <a:t>5. </a:t>
            </a:r>
            <a:r>
              <a:rPr lang="sl-SI" dirty="0" smtClean="0"/>
              <a:t>a, </a:t>
            </a:r>
            <a:r>
              <a:rPr lang="sl-SI" dirty="0"/>
              <a:t>5. b, 5. c, 5. </a:t>
            </a:r>
            <a:r>
              <a:rPr lang="sl-SI" dirty="0" smtClean="0"/>
              <a:t>d,</a:t>
            </a:r>
            <a:endParaRPr lang="sl-SI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sl-SI" dirty="0"/>
              <a:t>                   </a:t>
            </a:r>
            <a:r>
              <a:rPr lang="sl-SI" dirty="0" smtClean="0"/>
              <a:t>5. razredi podružničnih šol </a:t>
            </a:r>
            <a:endParaRPr lang="sl-SI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sl-SI" sz="1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u="sng" dirty="0">
                <a:solidFill>
                  <a:srgbClr val="FFC000"/>
                </a:solidFill>
              </a:rPr>
              <a:t>STROKOVNI KADER: </a:t>
            </a:r>
            <a:endParaRPr lang="sl-SI" sz="200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sl-SI" sz="2600" dirty="0"/>
              <a:t>   </a:t>
            </a:r>
            <a:r>
              <a:rPr lang="sl-SI" sz="2600" dirty="0" smtClean="0"/>
              <a:t>6 učiteljic, 11 vaditeljev, pedagoški vodja</a:t>
            </a:r>
            <a:endParaRPr lang="sl-SI" sz="2600" dirty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sl-SI" sz="2600" dirty="0"/>
              <a:t>   </a:t>
            </a:r>
            <a:endParaRPr lang="sl-SI" sz="2400" dirty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sz="2800" dirty="0">
                <a:solidFill>
                  <a:srgbClr val="92D050"/>
                </a:solidFill>
              </a:rPr>
              <a:t>    </a:t>
            </a:r>
            <a:endParaRPr lang="sl-SI" sz="2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l-SI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l-SI" sz="2800" dirty="0"/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8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uttonland.com/free_powerpoint_templates/business_ppt_background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683568" y="1310858"/>
            <a:ext cx="734360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sl-SI" sz="2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VSE MORA BITI V POTOVALKI?</a:t>
            </a:r>
          </a:p>
          <a:p>
            <a:pPr>
              <a:tabLst>
                <a:tab pos="228600" algn="l"/>
              </a:tabLst>
              <a:defRPr/>
            </a:pPr>
            <a:endParaRPr lang="sl-SI" sz="2800" dirty="0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sl-SI" sz="2400" b="1" dirty="0">
                <a:solidFill>
                  <a:srgbClr val="002060"/>
                </a:solidFill>
              </a:rPr>
              <a:t>PRIPOROČLJIVO / </a:t>
            </a:r>
            <a:r>
              <a:rPr lang="sl-SI" sz="1600" b="1" dirty="0">
                <a:solidFill>
                  <a:srgbClr val="002060"/>
                </a:solidFill>
              </a:rPr>
              <a:t>posvet z izbranim otrokovim zdravnikom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sl-SI" sz="2400" dirty="0">
                <a:solidFill>
                  <a:schemeClr val="accent2"/>
                </a:solidFill>
              </a:rPr>
              <a:t>Krema za nego pordele kože</a:t>
            </a:r>
          </a:p>
          <a:p>
            <a:pPr eaLnBrk="0" hangingPunct="0">
              <a:tabLst>
                <a:tab pos="228600" algn="l"/>
              </a:tabLst>
              <a:defRPr/>
            </a:pPr>
            <a:r>
              <a:rPr lang="sl-SI" sz="2400" dirty="0">
                <a:solidFill>
                  <a:schemeClr val="accent2"/>
                </a:solidFill>
              </a:rPr>
              <a:t>    (Bepantol, Fenistil …)</a:t>
            </a:r>
          </a:p>
          <a:p>
            <a:pPr marL="457200" indent="-457200" eaLnBrk="0" hangingPunct="0">
              <a:buFont typeface="Wingdings" panose="05000000000000000000" pitchFamily="2" charset="2"/>
              <a:buChar char="ü"/>
              <a:tabLst>
                <a:tab pos="228600" algn="l"/>
              </a:tabLst>
              <a:defRPr/>
            </a:pPr>
            <a:r>
              <a:rPr lang="sl-SI" sz="2400" dirty="0">
                <a:solidFill>
                  <a:schemeClr val="accent2"/>
                </a:solidFill>
              </a:rPr>
              <a:t>Sredstvo za preprečevanje oz. zdravljenje  alergije  (Klaritin…)</a:t>
            </a:r>
          </a:p>
          <a:p>
            <a:pPr eaLnBrk="0" hangingPunct="0">
              <a:tabLst>
                <a:tab pos="228600" algn="l"/>
              </a:tabLst>
              <a:defRPr/>
            </a:pPr>
            <a:endParaRPr lang="sl-SI" sz="2800" dirty="0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  <a:defRPr/>
            </a:pPr>
            <a:r>
              <a:rPr lang="sl-SI" sz="2400" b="1" dirty="0">
                <a:solidFill>
                  <a:srgbClr val="FF0000"/>
                </a:solidFill>
              </a:rPr>
              <a:t>OBVEZNO</a:t>
            </a:r>
            <a:r>
              <a:rPr lang="sl-SI" sz="2400" dirty="0">
                <a:solidFill>
                  <a:schemeClr val="accent2"/>
                </a:solidFill>
              </a:rPr>
              <a:t> 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sz="2400" dirty="0">
                <a:solidFill>
                  <a:schemeClr val="accent2"/>
                </a:solidFill>
              </a:rPr>
              <a:t>ZDRAVSTVENA KARTICA</a:t>
            </a:r>
          </a:p>
          <a:p>
            <a:pPr eaLnBrk="0" hangingPunct="0"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3645024"/>
            <a:ext cx="2476500" cy="184785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3405087"/>
            <a:ext cx="756022" cy="478495"/>
          </a:xfrm>
          <a:prstGeom prst="ellipse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uttonland.com/free_powerpoint_templates/business_ppt_background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3" name="Rectangle 3"/>
          <p:cNvSpPr>
            <a:spLocks noChangeArrowheads="1"/>
          </p:cNvSpPr>
          <p:nvPr/>
        </p:nvSpPr>
        <p:spPr bwMode="auto">
          <a:xfrm>
            <a:off x="612775" y="549275"/>
            <a:ext cx="85312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  <a:defRPr/>
            </a:pPr>
            <a:r>
              <a:rPr lang="sl-SI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KAJ VSE MORA BITI V POTOVALKI?</a:t>
            </a:r>
          </a:p>
          <a:p>
            <a:pPr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 toaletni pribor (milo, šampon, zobna pasta in ščetka, glavnik, krema za obraz,</a:t>
            </a:r>
          </a:p>
          <a:p>
            <a:pPr eaLnBrk="0" hangingPunct="0">
              <a:buFont typeface="Wingdings" pitchFamily="2" charset="2"/>
              <a:buNone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   robčki…)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spodnje perilo,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pižama, 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6 parov nogavic,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6 majic s kratkimi rokavi (ena naj bo stara za v vodo),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r>
              <a:rPr lang="sl-SI" dirty="0">
                <a:solidFill>
                  <a:schemeClr val="accent2"/>
                </a:solidFill>
              </a:rPr>
              <a:t>2 jopici,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tabLst>
                <a:tab pos="228600" algn="l"/>
              </a:tabLst>
              <a:defRPr/>
            </a:pP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8196" name="Picture 4" descr="MCHH01746_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0034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331913" y="4149725"/>
            <a:ext cx="74168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1 dolge hlače,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2 kratkih hlač,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vetrovka ali zložljiv dežnik,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trenirka,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športni copati,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natikači,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šolski copati z gumijastimi podplati ( za hojo po hotelski sobi ),</a:t>
            </a:r>
          </a:p>
        </p:txBody>
      </p:sp>
      <p:pic>
        <p:nvPicPr>
          <p:cNvPr id="8198" name="Picture 6" descr="j03544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2016125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92551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uttonland.com/free_powerpoint_templates/business_ppt_background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9750" y="981075"/>
            <a:ext cx="58197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najmanj dvoje kopalk (oprijete), 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dve večji brisači,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torba za nošenje brisač, kopalk, … na bazen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sončna očala,</a:t>
            </a:r>
          </a:p>
          <a:p>
            <a:pPr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kapa s ščitnikom,</a:t>
            </a:r>
          </a:p>
          <a:p>
            <a:pPr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krema za sončenje z zaščitnim faktorjem 20 ali več,</a:t>
            </a:r>
          </a:p>
          <a:p>
            <a:pPr eaLnBrk="0" hangingPunct="0">
              <a:tabLst>
                <a:tab pos="228600" algn="l"/>
              </a:tabLst>
            </a:pPr>
            <a:endParaRPr lang="sl-SI" dirty="0">
              <a:solidFill>
                <a:schemeClr val="accent2"/>
              </a:solidFill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28116" y="2493247"/>
            <a:ext cx="35205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None/>
              <a:tabLst>
                <a:tab pos="228600" algn="l"/>
              </a:tabLst>
            </a:pPr>
            <a:endParaRPr lang="sl-SI" sz="1000" dirty="0">
              <a:solidFill>
                <a:schemeClr val="hlink"/>
              </a:solidFill>
            </a:endParaRP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krema ali sprej proti komarjem,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vrvica, ščipalke</a:t>
            </a:r>
          </a:p>
          <a:p>
            <a:pPr eaLnBrk="0" hangingPunct="0">
              <a:tabLst>
                <a:tab pos="228600" algn="l"/>
              </a:tabLst>
            </a:pPr>
            <a:endParaRPr lang="sl-SI" sz="800" dirty="0">
              <a:solidFill>
                <a:schemeClr val="accent2"/>
              </a:solidFill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06289" y="3682328"/>
            <a:ext cx="38667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Font typeface="Wingdings" pitchFamily="2" charset="2"/>
              <a:buChar char="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knjiga za branje,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razne igre (karte, šah, domine…),</a:t>
            </a:r>
          </a:p>
          <a:p>
            <a:pPr eaLnBrk="0" hangingPunct="0">
              <a:tabLst>
                <a:tab pos="228600" algn="l"/>
              </a:tabLst>
            </a:pPr>
            <a:endParaRPr lang="sl-SI" dirty="0">
              <a:solidFill>
                <a:schemeClr val="accent2"/>
              </a:solidFill>
            </a:endParaRP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zemljevid RS,</a:t>
            </a:r>
          </a:p>
          <a:p>
            <a:pPr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SDZ za MATEMATIKO,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700633" y="5088976"/>
            <a:ext cx="6021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buFont typeface="Wingdings" pitchFamily="2" charset="2"/>
              <a:buChar char="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kartonasta mapa,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lepilo, škarje,</a:t>
            </a:r>
          </a:p>
          <a:p>
            <a:pPr algn="just" eaLnBrk="0" hangingPunct="0">
              <a:buFont typeface="Wingdings" pitchFamily="2" charset="2"/>
              <a:buChar char=""/>
              <a:tabLst>
                <a:tab pos="228600" algn="l"/>
              </a:tabLst>
            </a:pPr>
            <a:r>
              <a:rPr lang="sl-SI" dirty="0">
                <a:solidFill>
                  <a:schemeClr val="accent2"/>
                </a:solidFill>
              </a:rPr>
              <a:t>peresnica (barvice, flomastri, svinčnik, nalivno pero…).</a:t>
            </a:r>
          </a:p>
          <a:p>
            <a:pPr algn="just" eaLnBrk="0" hangingPunct="0">
              <a:buFont typeface="Wingdings" pitchFamily="2" charset="2"/>
              <a:buNone/>
              <a:tabLst>
                <a:tab pos="228600" algn="l"/>
              </a:tabLst>
            </a:pPr>
            <a:endParaRPr lang="sl-SI" dirty="0">
              <a:solidFill>
                <a:schemeClr val="accent2"/>
              </a:solidFill>
            </a:endParaRPr>
          </a:p>
        </p:txBody>
      </p:sp>
      <p:pic>
        <p:nvPicPr>
          <p:cNvPr id="13" name="Picture 6" descr="http://images0.zurnal24.si/slika-600x340f-1311075063-60211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21" y="1700809"/>
            <a:ext cx="1799580" cy="12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merkurimg.si/media/catalog/product/cache/1/image/163b81649b7ef7bc8a00b0066e59ae0a/b/r/brisaca-zatex-plazna-cca-90x170-cm-sortirano-eve-morje_1115866_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11111" r="-605" b="11111"/>
          <a:stretch/>
        </p:blipFill>
        <p:spPr bwMode="auto">
          <a:xfrm rot="302836">
            <a:off x="7067887" y="2317066"/>
            <a:ext cx="1939542" cy="150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www.hofer.si/typo3temp/pics/07_14019_01_dpd-1_357d8d2e5d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DEF0FA"/>
              </a:clrFrom>
              <a:clrTo>
                <a:srgbClr val="DEF0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84" y="734750"/>
            <a:ext cx="177956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malibojevnik.si/image/cache/data/RKS/otroska-soncna-ocala-rks-flex-duo-pink-orange-500x5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1038" y="3356633"/>
            <a:ext cx="705655" cy="6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://www.beechfield.com/images/main/beechfield_b171_black_classic-red_white-zoom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4944" y="2570540"/>
            <a:ext cx="973779" cy="10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hajskul.com/wp-content/uploads/2015/02/Pre%C5%BEivljanje-prostega-%C4%8Dasa-ob-dru%C5%BEabnih-igrah-0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063">
            <a:off x="6895924" y="4463917"/>
            <a:ext cx="900144" cy="56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://img.rtvslo.si/_up/upload/2014/07/27/65130335_pet-prijateljev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112" y="4797152"/>
            <a:ext cx="702409" cy="9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uttonland.com/free_powerpoint_templates/business_ppt_background.jpg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>
                <a:solidFill>
                  <a:srgbClr val="E21904"/>
                </a:solidFill>
              </a:rPr>
              <a:t>S SEBOJ NE JEMLJI 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8002587" cy="4525962"/>
          </a:xfrm>
        </p:spPr>
        <p:txBody>
          <a:bodyPr/>
          <a:lstStyle/>
          <a:p>
            <a:pPr eaLnBrk="1" hangingPunct="1">
              <a:defRPr/>
            </a:pPr>
            <a:endParaRPr lang="sl-SI" sz="2800" dirty="0"/>
          </a:p>
          <a:p>
            <a:pPr eaLnBrk="1" hangingPunct="1">
              <a:defRPr/>
            </a:pPr>
            <a:r>
              <a:rPr lang="sl-SI" sz="2800" dirty="0">
                <a:solidFill>
                  <a:schemeClr val="accent2"/>
                </a:solidFill>
              </a:rPr>
              <a:t>SLADKARIJ</a:t>
            </a:r>
          </a:p>
          <a:p>
            <a:pPr eaLnBrk="1" hangingPunct="1">
              <a:defRPr/>
            </a:pPr>
            <a:r>
              <a:rPr lang="sl-SI" sz="2800" dirty="0">
                <a:solidFill>
                  <a:schemeClr val="accent2"/>
                </a:solidFill>
              </a:rPr>
              <a:t>NAKITA</a:t>
            </a:r>
          </a:p>
          <a:p>
            <a:pPr eaLnBrk="1" hangingPunct="1">
              <a:defRPr/>
            </a:pPr>
            <a:r>
              <a:rPr lang="sl-SI" sz="2800" dirty="0">
                <a:solidFill>
                  <a:schemeClr val="accent2"/>
                </a:solidFill>
              </a:rPr>
              <a:t>DRUGIH VREDNIH STVARI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l-SI" sz="2800" dirty="0">
                <a:solidFill>
                  <a:schemeClr val="accent2"/>
                </a:solidFill>
              </a:rPr>
              <a:t>  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Razrednik </a:t>
            </a:r>
            <a:r>
              <a:rPr lang="en-US" sz="2800" b="1" dirty="0">
                <a:solidFill>
                  <a:schemeClr val="accent2"/>
                </a:solidFill>
                <a:effectLst/>
              </a:rPr>
              <a:t>NE ODGOVARJA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 za izgubljene drage stvari (</a:t>
            </a:r>
            <a:r>
              <a:rPr lang="sl-SI" sz="2800" dirty="0">
                <a:solidFill>
                  <a:schemeClr val="accent2"/>
                </a:solidFill>
                <a:effectLst/>
              </a:rPr>
              <a:t> 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fotoaparat, </a:t>
            </a:r>
            <a:r>
              <a:rPr lang="sl-SI" sz="2800" dirty="0">
                <a:solidFill>
                  <a:schemeClr val="accent2"/>
                </a:solidFill>
                <a:effectLst/>
              </a:rPr>
              <a:t>zlatnino…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)</a:t>
            </a:r>
            <a:r>
              <a:rPr lang="sl-SI" sz="2800" dirty="0">
                <a:solidFill>
                  <a:schemeClr val="accent2"/>
                </a:solidFill>
                <a:effectLst/>
              </a:rPr>
              <a:t>,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 </a:t>
            </a:r>
            <a:r>
              <a:rPr lang="sl-SI" sz="2800" dirty="0">
                <a:solidFill>
                  <a:schemeClr val="accent2"/>
                </a:solidFill>
                <a:effectLst/>
              </a:rPr>
              <a:t>z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ato je bolje, da t</a:t>
            </a:r>
            <a:r>
              <a:rPr lang="sl-SI" sz="2800" dirty="0">
                <a:solidFill>
                  <a:schemeClr val="accent2"/>
                </a:solidFill>
                <a:effectLst/>
              </a:rPr>
              <a:t>e</a:t>
            </a:r>
            <a:r>
              <a:rPr lang="en-US" sz="2800" dirty="0">
                <a:solidFill>
                  <a:schemeClr val="accent2"/>
                </a:solidFill>
                <a:effectLst/>
              </a:rPr>
              <a:t> stvari ostanejo doma.</a:t>
            </a:r>
            <a:r>
              <a:rPr lang="sl-SI" sz="2800" dirty="0">
                <a:solidFill>
                  <a:schemeClr val="folHlink"/>
                </a:solidFill>
                <a:effectLst/>
              </a:rPr>
              <a:t> </a:t>
            </a:r>
            <a:endParaRPr lang="en-US" sz="2800" dirty="0">
              <a:solidFill>
                <a:schemeClr val="folHlink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sl-SI" sz="2800" dirty="0"/>
          </a:p>
        </p:txBody>
      </p:sp>
      <p:pic>
        <p:nvPicPr>
          <p:cNvPr id="6" name="Picture 30" descr="http://image.shutterstock.com/z/stock-vector-stop-sign-icon-character-illustration-of-a-funny-cartoon-stop-traffic-sign-character-doing-danger-139374155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6135531" y="1910758"/>
            <a:ext cx="1872208" cy="172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/>
      <p:bldP spid="30618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hotel_toplic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2575" y="836613"/>
            <a:ext cx="3438525" cy="3455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6700"/>
            <a:ext cx="4197152" cy="1139825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/>
              <a:t>NAMESTITEV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2800" dirty="0"/>
              <a:t>HOTEL TOPLICE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179512" y="2924944"/>
            <a:ext cx="65849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sl-SI" sz="2000" b="1" i="1" dirty="0"/>
              <a:t>KLJUČ – KARTICA</a:t>
            </a:r>
          </a:p>
          <a:p>
            <a:endParaRPr lang="sl-SI" sz="2000" b="1" i="1" dirty="0"/>
          </a:p>
          <a:p>
            <a:pPr marL="342900" indent="-342900">
              <a:buFontTx/>
              <a:buChar char="-"/>
            </a:pPr>
            <a:r>
              <a:rPr lang="sl-SI" sz="2000" b="1" i="1" dirty="0"/>
              <a:t>Posteljnina.                              </a:t>
            </a:r>
            <a:r>
              <a:rPr lang="sl-SI" sz="2000" b="1" i="1" u="sng" dirty="0"/>
              <a:t>DOBIJO</a:t>
            </a:r>
          </a:p>
          <a:p>
            <a:pPr marL="285750" indent="-285750">
              <a:buFontTx/>
              <a:buChar char="-"/>
            </a:pPr>
            <a:r>
              <a:rPr lang="sl-SI" sz="2000" b="1" i="1" dirty="0"/>
              <a:t>Brisače za osebno higieno.         </a:t>
            </a:r>
            <a:r>
              <a:rPr lang="sl-SI" sz="2000" b="1" i="1" u="sng" dirty="0"/>
              <a:t>V</a:t>
            </a:r>
          </a:p>
          <a:p>
            <a:pPr marL="285750" indent="-285750">
              <a:buFontTx/>
              <a:buChar char="-"/>
            </a:pPr>
            <a:r>
              <a:rPr lang="sl-SI" sz="2000" b="1" i="1" dirty="0"/>
              <a:t>Sušilec za lase.                         </a:t>
            </a:r>
            <a:r>
              <a:rPr lang="sl-SI" sz="2000" b="1" i="1" u="sng" dirty="0"/>
              <a:t>HOTELU</a:t>
            </a:r>
          </a:p>
          <a:p>
            <a:endParaRPr lang="sl-SI" sz="2000" b="1" i="1" dirty="0"/>
          </a:p>
          <a:p>
            <a:endParaRPr lang="sl-SI" b="1" i="1" dirty="0"/>
          </a:p>
          <a:p>
            <a:r>
              <a:rPr lang="sl-SI" b="1" i="1" dirty="0"/>
              <a:t>TELEVIZIJA</a:t>
            </a:r>
          </a:p>
          <a:p>
            <a:endParaRPr lang="sl-SI" b="1" i="1" dirty="0"/>
          </a:p>
          <a:p>
            <a:endParaRPr lang="sl-SI" b="1" i="1" dirty="0"/>
          </a:p>
          <a:p>
            <a:r>
              <a:rPr lang="sl-SI" b="1" i="1" dirty="0"/>
              <a:t>BALKON</a:t>
            </a:r>
          </a:p>
          <a:p>
            <a:endParaRPr lang="sl-SI" b="1" i="1" dirty="0"/>
          </a:p>
          <a:p>
            <a:endParaRPr lang="sl-SI" b="1" i="1" dirty="0"/>
          </a:p>
          <a:p>
            <a:endParaRPr lang="sl-SI" b="1" i="1" dirty="0"/>
          </a:p>
          <a:p>
            <a:endParaRPr lang="sl-SI" b="1" i="1" dirty="0"/>
          </a:p>
          <a:p>
            <a:endParaRPr lang="sl-SI" b="1" i="1" dirty="0"/>
          </a:p>
        </p:txBody>
      </p:sp>
      <p:sp>
        <p:nvSpPr>
          <p:cNvPr id="2" name="Desni zaviti oklepaj 1"/>
          <p:cNvSpPr/>
          <p:nvPr/>
        </p:nvSpPr>
        <p:spPr>
          <a:xfrm>
            <a:off x="3923928" y="3528259"/>
            <a:ext cx="144016" cy="1008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6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476250"/>
            <a:ext cx="8280400" cy="58864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71638" y="1865313"/>
            <a:ext cx="5205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7850187" cy="58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AutoNum type="arabicPeriod"/>
            </a:pPr>
            <a:r>
              <a:rPr lang="sl-SI" sz="3600" b="1" u="sng" dirty="0">
                <a:solidFill>
                  <a:schemeClr val="bg1"/>
                </a:solidFill>
              </a:rPr>
              <a:t>DAN  -  POPOLDAN</a:t>
            </a:r>
          </a:p>
          <a:p>
            <a:pPr eaLnBrk="1" hangingPunct="1"/>
            <a:endParaRPr lang="sl-SI" sz="2400" b="1" u="sng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l-SI" sz="2400" b="1" dirty="0">
                <a:solidFill>
                  <a:srgbClr val="002060"/>
                </a:solidFill>
              </a:rPr>
              <a:t>KOSILO, POČITEK</a:t>
            </a:r>
          </a:p>
          <a:p>
            <a:pPr eaLnBrk="1" hangingPunct="1">
              <a:buFont typeface="Wingdings" pitchFamily="2" charset="2"/>
              <a:buChar char="Ø"/>
            </a:pPr>
            <a:endParaRPr lang="sl-SI" sz="1000" b="1" dirty="0">
              <a:solidFill>
                <a:srgbClr val="00B050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/>
              <a:t>PREIZKUS PLAVANJA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/>
              <a:t>RAZVRSTITEV V SKUPINE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2800" b="1" dirty="0"/>
              <a:t>   GLEDE NA ZNANJE PLAVANJA</a:t>
            </a:r>
          </a:p>
          <a:p>
            <a:pPr eaLnBrk="1" hangingPunct="1">
              <a:buFont typeface="Wingdings" pitchFamily="2" charset="2"/>
              <a:buNone/>
            </a:pPr>
            <a:r>
              <a:rPr lang="sl-SI" sz="3600" b="1" dirty="0"/>
              <a:t>  </a:t>
            </a:r>
            <a:r>
              <a:rPr lang="sl-SI" b="1" dirty="0"/>
              <a:t>(NORMATIVI: 8 učencev NEPLAVALCEV, 12 učencev PLAVALCEV)</a:t>
            </a:r>
          </a:p>
          <a:p>
            <a:pPr eaLnBrk="1" hangingPunct="1">
              <a:buFont typeface="Wingdings" pitchFamily="2" charset="2"/>
              <a:buChar char="Ø"/>
            </a:pPr>
            <a:endParaRPr lang="sl-SI" sz="1500" b="1" dirty="0"/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/>
              <a:t>KAPICE,  IME SKUPINE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l-SI" sz="2800" b="1" dirty="0"/>
              <a:t>DELO PO SKUPINAH</a:t>
            </a:r>
          </a:p>
          <a:p>
            <a:pPr eaLnBrk="1" hangingPunct="1">
              <a:buFont typeface="Wingdings" pitchFamily="2" charset="2"/>
              <a:buChar char="Ø"/>
            </a:pPr>
            <a:endParaRPr lang="sl-SI" sz="3200" b="1" dirty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l-SI" sz="2400" b="1" dirty="0">
                <a:solidFill>
                  <a:srgbClr val="002060"/>
                </a:solidFill>
              </a:rPr>
              <a:t>VEČERJA, VEČERNA DEJAVNOST, POČITEK</a:t>
            </a:r>
          </a:p>
          <a:p>
            <a:pPr eaLnBrk="1" hangingPunct="1"/>
            <a:endParaRPr lang="sl-SI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Kodranje">
  <a:themeElements>
    <a:clrScheme name="Kodranje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4401</TotalTime>
  <Words>812</Words>
  <Application>Microsoft Office PowerPoint</Application>
  <PresentationFormat>Diaprojekcija na zaslonu (4:3)</PresentationFormat>
  <Paragraphs>245</Paragraphs>
  <Slides>21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21</vt:i4>
      </vt:variant>
    </vt:vector>
  </HeadingPairs>
  <TitlesOfParts>
    <vt:vector size="28" baseType="lpstr">
      <vt:lpstr>Arial</vt:lpstr>
      <vt:lpstr>Calibri</vt:lpstr>
      <vt:lpstr>Comic Sans MS</vt:lpstr>
      <vt:lpstr>Times New Roman</vt:lpstr>
      <vt:lpstr>Wingdings</vt:lpstr>
      <vt:lpstr>Kodranje</vt:lpstr>
      <vt:lpstr>Officeova tema</vt:lpstr>
      <vt:lpstr>LETNA ŠOLA V NARAVI         S TEČAJEM PLAVANJA</vt:lpstr>
      <vt:lpstr>ZAKAJ LETNA ŠOLA V NARAVI</vt:lpstr>
      <vt:lpstr>UDELEŽENCI</vt:lpstr>
      <vt:lpstr>PowerPointova predstavitev</vt:lpstr>
      <vt:lpstr>PowerPointova predstavitev</vt:lpstr>
      <vt:lpstr>PowerPointova predstavitev</vt:lpstr>
      <vt:lpstr>S SEBOJ NE JEMLJI </vt:lpstr>
      <vt:lpstr>NAMESTITEV</vt:lpstr>
      <vt:lpstr>PowerPointova predstavitev</vt:lpstr>
      <vt:lpstr>URNIK  DELA</vt:lpstr>
      <vt:lpstr>PROGRAM PLAVANJA</vt:lpstr>
      <vt:lpstr>Merila za  ocenjevanje  znanja plavanja</vt:lpstr>
      <vt:lpstr>PROGRAM USMERJENIH DEJAVNOSTI</vt:lpstr>
      <vt:lpstr>PowerPointova predstavitev</vt:lpstr>
      <vt:lpstr>PowerPointova predstavitev</vt:lpstr>
      <vt:lpstr>VEČERNE DEJAVNOSTI, DRUŽABNE IN ŠPORTNE IGRE</vt:lpstr>
      <vt:lpstr>PowerPointova predstavitev</vt:lpstr>
      <vt:lpstr>PowerPointova predstavitev</vt:lpstr>
      <vt:lpstr>PowerPointova predstavitev</vt:lpstr>
      <vt:lpstr>CENA IN NAČIN PLAČILA</vt:lpstr>
      <vt:lpstr>PowerPointova predstavitev</vt:lpstr>
    </vt:vector>
  </TitlesOfParts>
  <Company>nulnul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nulnul</dc:creator>
  <cp:lastModifiedBy>planina13</cp:lastModifiedBy>
  <cp:revision>324</cp:revision>
  <cp:lastPrinted>2022-03-22T08:29:58Z</cp:lastPrinted>
  <dcterms:created xsi:type="dcterms:W3CDTF">2002-01-01T00:16:41Z</dcterms:created>
  <dcterms:modified xsi:type="dcterms:W3CDTF">2024-03-06T09:15:12Z</dcterms:modified>
</cp:coreProperties>
</file>